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44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2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4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6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1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7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0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3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8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0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1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256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RESOURCE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</a:t>
            </a:r>
            <a:r>
              <a:rPr lang="en-US" dirty="0" err="1" smtClean="0"/>
              <a:t>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70803"/>
            <a:ext cx="7989752" cy="5087197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By mid-</a:t>
            </a:r>
            <a:r>
              <a:rPr lang="en-US" sz="2400" dirty="0" err="1"/>
              <a:t>1980s</a:t>
            </a:r>
            <a:r>
              <a:rPr lang="en-US" sz="2400" dirty="0"/>
              <a:t>, businesses realized that automation was not the only answer to increase productivity but information is a resource that needs to be managed to increase productivity. </a:t>
            </a:r>
          </a:p>
          <a:p>
            <a:pPr algn="just"/>
            <a:r>
              <a:rPr lang="en-US" sz="2400" dirty="0" smtClean="0"/>
              <a:t>Automation </a:t>
            </a:r>
            <a:r>
              <a:rPr lang="en-US" sz="2400" dirty="0"/>
              <a:t>is just a tool, to provide access to information that is required to make </a:t>
            </a:r>
            <a:r>
              <a:rPr lang="en-US" sz="2400" dirty="0" smtClean="0"/>
              <a:t>decisions.</a:t>
            </a:r>
          </a:p>
          <a:p>
            <a:pPr algn="just"/>
            <a:r>
              <a:rPr lang="en-US" sz="2400" dirty="0" err="1" smtClean="0"/>
              <a:t>IRM</a:t>
            </a:r>
            <a:r>
              <a:rPr lang="en-US" sz="2400" dirty="0" smtClean="0"/>
              <a:t> </a:t>
            </a:r>
            <a:r>
              <a:rPr lang="en-US" sz="2400" dirty="0"/>
              <a:t>is required </a:t>
            </a:r>
            <a:endParaRPr lang="en-US" sz="2400" dirty="0" smtClean="0"/>
          </a:p>
          <a:p>
            <a:pPr lvl="1" algn="just"/>
            <a:r>
              <a:rPr lang="en-US" sz="2200" dirty="0" smtClean="0"/>
              <a:t>To adapt </a:t>
            </a:r>
            <a:r>
              <a:rPr lang="en-US" sz="2200" dirty="0"/>
              <a:t>new information management technologies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To </a:t>
            </a:r>
            <a:r>
              <a:rPr lang="en-US" sz="2200" dirty="0"/>
              <a:t>minimize risks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To </a:t>
            </a:r>
            <a:r>
              <a:rPr lang="en-US" sz="2200" dirty="0"/>
              <a:t>ensure regulatory compliance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To </a:t>
            </a:r>
            <a:r>
              <a:rPr lang="en-US" sz="2200" dirty="0"/>
              <a:t>safeguard vital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9502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Irm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IRM</a:t>
            </a:r>
            <a:r>
              <a:rPr lang="en-US" sz="2400" dirty="0"/>
              <a:t> was implemented using three disciplines: </a:t>
            </a:r>
            <a:endParaRPr lang="en-US" sz="2400" dirty="0" smtClean="0"/>
          </a:p>
          <a:p>
            <a:pPr lvl="1" algn="just"/>
            <a:r>
              <a:rPr lang="en-US" sz="2200" dirty="0" smtClean="0"/>
              <a:t>Database </a:t>
            </a:r>
            <a:r>
              <a:rPr lang="en-US" sz="2200" dirty="0"/>
              <a:t>Management </a:t>
            </a:r>
            <a:endParaRPr lang="en-US" sz="2200" dirty="0" smtClean="0"/>
          </a:p>
          <a:p>
            <a:pPr lvl="2" algn="just"/>
            <a:r>
              <a:rPr lang="en-US" sz="2000" dirty="0" smtClean="0"/>
              <a:t>It </a:t>
            </a:r>
            <a:r>
              <a:rPr lang="en-US" sz="2000" dirty="0"/>
              <a:t>establishes and enforces standards to support a global view and integrated use of enterprise data. </a:t>
            </a:r>
          </a:p>
          <a:p>
            <a:pPr lvl="2" algn="just"/>
            <a:r>
              <a:rPr lang="en-US" sz="2000" dirty="0" smtClean="0"/>
              <a:t>Drawback</a:t>
            </a:r>
            <a:r>
              <a:rPr lang="en-US" sz="2000" dirty="0"/>
              <a:t>: fails to answer question like </a:t>
            </a:r>
            <a:endParaRPr lang="en-US" sz="2000" dirty="0" smtClean="0"/>
          </a:p>
          <a:p>
            <a:pPr lvl="2" algn="just"/>
            <a:r>
              <a:rPr lang="en-US" sz="2000" dirty="0" smtClean="0"/>
              <a:t>Which </a:t>
            </a:r>
            <a:r>
              <a:rPr lang="en-US" sz="2000" dirty="0"/>
              <a:t>information is most crucial to success of the company? </a:t>
            </a:r>
            <a:endParaRPr lang="en-US" sz="2000" dirty="0" smtClean="0"/>
          </a:p>
          <a:p>
            <a:pPr lvl="2" algn="just"/>
            <a:r>
              <a:rPr lang="en-US" sz="2000" dirty="0" smtClean="0"/>
              <a:t> </a:t>
            </a:r>
            <a:r>
              <a:rPr lang="en-US" sz="2000" dirty="0"/>
              <a:t>How can the quality, reliability, accuracy of information be improved?</a:t>
            </a:r>
          </a:p>
        </p:txBody>
      </p:sp>
    </p:spTree>
    <p:extLst>
      <p:ext uri="{BB962C8B-B14F-4D97-AF65-F5344CB8AC3E}">
        <p14:creationId xmlns:p14="http://schemas.microsoft.com/office/powerpoint/2010/main" val="25658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Irm</a:t>
            </a:r>
            <a:r>
              <a:rPr lang="en-US" dirty="0" smtClean="0"/>
              <a:t>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669143"/>
            <a:ext cx="7989752" cy="502194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Records Management </a:t>
            </a:r>
          </a:p>
          <a:p>
            <a:pPr lvl="1" algn="just"/>
            <a:r>
              <a:rPr lang="en-US" sz="2200" dirty="0" smtClean="0"/>
              <a:t>Based </a:t>
            </a:r>
            <a:r>
              <a:rPr lang="en-US" sz="2200" dirty="0"/>
              <a:t>on the Paperwork Reduction Act of 1980, in response to growing Federal Information </a:t>
            </a:r>
          </a:p>
          <a:p>
            <a:pPr lvl="1" algn="just"/>
            <a:r>
              <a:rPr lang="en-US" sz="2200" dirty="0" smtClean="0"/>
              <a:t>The </a:t>
            </a:r>
            <a:r>
              <a:rPr lang="en-US" sz="2200" dirty="0"/>
              <a:t>Federal </a:t>
            </a:r>
            <a:r>
              <a:rPr lang="en-US" sz="2200" dirty="0" smtClean="0"/>
              <a:t>Law:</a:t>
            </a:r>
          </a:p>
          <a:p>
            <a:pPr lvl="2" algn="just"/>
            <a:r>
              <a:rPr lang="en-US" sz="2000" dirty="0" smtClean="0"/>
              <a:t>It </a:t>
            </a:r>
            <a:r>
              <a:rPr lang="en-US" sz="2000" dirty="0"/>
              <a:t>states that; “Each agency shall be responsible for carrying out its information management activities in an efficient, effective and economical manner and for complying with information policies, principles, standards and guidelines prescribed.” </a:t>
            </a:r>
            <a:endParaRPr lang="en-US" sz="2000" dirty="0" smtClean="0"/>
          </a:p>
          <a:p>
            <a:pPr lvl="2" algn="just"/>
            <a:r>
              <a:rPr lang="en-US" sz="2000" dirty="0" smtClean="0"/>
              <a:t>Goal</a:t>
            </a:r>
            <a:r>
              <a:rPr lang="en-US" sz="2000" dirty="0"/>
              <a:t>: Paperwork reduction, Data Processing, Records Management and Organization Development.</a:t>
            </a:r>
          </a:p>
        </p:txBody>
      </p:sp>
    </p:spTree>
    <p:extLst>
      <p:ext uri="{BB962C8B-B14F-4D97-AF65-F5344CB8AC3E}">
        <p14:creationId xmlns:p14="http://schemas.microsoft.com/office/powerpoint/2010/main" val="18031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Irm</a:t>
            </a:r>
            <a:r>
              <a:rPr lang="en-US" dirty="0" smtClean="0"/>
              <a:t>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506626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Data Processing Management </a:t>
            </a:r>
            <a:endParaRPr lang="en-US" sz="2400" dirty="0" smtClean="0"/>
          </a:p>
          <a:p>
            <a:pPr lvl="1" algn="just"/>
            <a:r>
              <a:rPr lang="en-US" sz="2200" dirty="0" smtClean="0"/>
              <a:t>Arises </a:t>
            </a:r>
            <a:r>
              <a:rPr lang="en-US" sz="2200" dirty="0"/>
              <a:t>from fields of Business Administration and Corporate Information Management (</a:t>
            </a:r>
            <a:r>
              <a:rPr lang="en-US" sz="2200" dirty="0" err="1"/>
              <a:t>CIM</a:t>
            </a:r>
            <a:r>
              <a:rPr lang="en-US" sz="2200" dirty="0"/>
              <a:t>)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Principles </a:t>
            </a:r>
            <a:r>
              <a:rPr lang="en-US" sz="2200" dirty="0"/>
              <a:t>of </a:t>
            </a:r>
            <a:r>
              <a:rPr lang="en-US" sz="2200" dirty="0" err="1"/>
              <a:t>CIM</a:t>
            </a:r>
            <a:r>
              <a:rPr lang="en-US" sz="2200" dirty="0"/>
              <a:t>: </a:t>
            </a:r>
          </a:p>
          <a:p>
            <a:pPr lvl="2" algn="just"/>
            <a:r>
              <a:rPr lang="en-US" sz="2000" dirty="0" smtClean="0"/>
              <a:t>Information </a:t>
            </a:r>
            <a:r>
              <a:rPr lang="en-US" sz="2000" dirty="0"/>
              <a:t>will be managed through proper control and execution. </a:t>
            </a:r>
          </a:p>
          <a:p>
            <a:pPr lvl="2" algn="just"/>
            <a:r>
              <a:rPr lang="en-US" sz="2000" dirty="0" smtClean="0"/>
              <a:t>It </a:t>
            </a:r>
            <a:r>
              <a:rPr lang="en-US" sz="2000" dirty="0"/>
              <a:t>should be simplified by elimination and integration</a:t>
            </a:r>
            <a:r>
              <a:rPr lang="en-US" sz="2000" dirty="0" smtClean="0"/>
              <a:t>.</a:t>
            </a:r>
          </a:p>
          <a:p>
            <a:pPr lvl="2" algn="just"/>
            <a:r>
              <a:rPr lang="en-US" sz="2000" dirty="0" smtClean="0"/>
              <a:t> </a:t>
            </a:r>
            <a:r>
              <a:rPr lang="en-US" sz="2000" dirty="0"/>
              <a:t>Information systems will be developed and enhanced according to a department-wide methodology. </a:t>
            </a:r>
          </a:p>
          <a:p>
            <a:pPr lvl="2" algn="just"/>
            <a:r>
              <a:rPr lang="en-US" sz="2000" dirty="0" smtClean="0"/>
              <a:t>Data </a:t>
            </a:r>
            <a:r>
              <a:rPr lang="en-US" sz="2000" dirty="0"/>
              <a:t>will be entered only once. </a:t>
            </a:r>
          </a:p>
          <a:p>
            <a:pPr lvl="2" algn="just"/>
            <a:r>
              <a:rPr lang="en-US" sz="2000" dirty="0" smtClean="0"/>
              <a:t>Information </a:t>
            </a:r>
            <a:r>
              <a:rPr lang="en-US" sz="2000" dirty="0"/>
              <a:t>will be safeguarded against unintentional or unauthorized alteration, destruction or disclosure.</a:t>
            </a:r>
          </a:p>
        </p:txBody>
      </p:sp>
    </p:spTree>
    <p:extLst>
      <p:ext uri="{BB962C8B-B14F-4D97-AF65-F5344CB8AC3E}">
        <p14:creationId xmlns:p14="http://schemas.microsoft.com/office/powerpoint/2010/main" val="14704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</a:t>
            </a:r>
            <a:r>
              <a:rPr lang="en-US" dirty="0" smtClean="0"/>
              <a:t>for </a:t>
            </a:r>
            <a:r>
              <a:rPr lang="en-US" dirty="0" err="1"/>
              <a:t>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52114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Ineffective information resource management often results in massive cost overruns, long schedule delays, and systems that do not perform as intended. </a:t>
            </a:r>
            <a:endParaRPr lang="en-US" sz="2400" dirty="0" smtClean="0"/>
          </a:p>
          <a:p>
            <a:pPr algn="just"/>
            <a:r>
              <a:rPr lang="en-US" sz="2400" dirty="0" smtClean="0"/>
              <a:t>Some </a:t>
            </a:r>
            <a:r>
              <a:rPr lang="en-US" sz="2400" dirty="0"/>
              <a:t>of the causes to this ineffectiveness are: </a:t>
            </a:r>
            <a:endParaRPr lang="en-US" sz="2400" dirty="0" smtClean="0"/>
          </a:p>
          <a:p>
            <a:pPr lvl="1" algn="just"/>
            <a:r>
              <a:rPr lang="en-US" sz="2200" dirty="0" smtClean="0"/>
              <a:t>Lack </a:t>
            </a:r>
            <a:r>
              <a:rPr lang="en-US" sz="2200" dirty="0"/>
              <a:t>of well-defined </a:t>
            </a:r>
            <a:r>
              <a:rPr lang="en-US" sz="2200" dirty="0" err="1"/>
              <a:t>IRM</a:t>
            </a:r>
            <a:r>
              <a:rPr lang="en-US" sz="2200" dirty="0"/>
              <a:t> concepts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Lack </a:t>
            </a:r>
            <a:r>
              <a:rPr lang="en-US" sz="2200" dirty="0"/>
              <a:t>of </a:t>
            </a:r>
            <a:r>
              <a:rPr lang="en-US" sz="2200" dirty="0" err="1"/>
              <a:t>IRM</a:t>
            </a:r>
            <a:r>
              <a:rPr lang="en-US" sz="2200" dirty="0"/>
              <a:t> training or awareness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Lack </a:t>
            </a:r>
            <a:r>
              <a:rPr lang="en-US" sz="2200" dirty="0"/>
              <a:t>of agreement on objectives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Lack </a:t>
            </a:r>
            <a:r>
              <a:rPr lang="en-US" sz="2200" dirty="0"/>
              <a:t>of ability to attract and retain skilled people</a:t>
            </a:r>
          </a:p>
        </p:txBody>
      </p:sp>
    </p:spTree>
    <p:extLst>
      <p:ext uri="{BB962C8B-B14F-4D97-AF65-F5344CB8AC3E}">
        <p14:creationId xmlns:p14="http://schemas.microsoft.com/office/powerpoint/2010/main" val="41760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770803"/>
            <a:ext cx="8781143" cy="508719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Understand the role of </a:t>
            </a:r>
            <a:r>
              <a:rPr lang="en-US" dirty="0" smtClean="0"/>
              <a:t>Information</a:t>
            </a:r>
          </a:p>
          <a:p>
            <a:pPr lvl="1" algn="just"/>
            <a:r>
              <a:rPr lang="en-US" dirty="0" smtClean="0"/>
              <a:t>Information </a:t>
            </a:r>
            <a:r>
              <a:rPr lang="en-US" dirty="0"/>
              <a:t>can add value to your products and services. </a:t>
            </a:r>
            <a:endParaRPr lang="en-US" dirty="0" smtClean="0"/>
          </a:p>
          <a:p>
            <a:pPr lvl="1" algn="just"/>
            <a:r>
              <a:rPr lang="en-US" dirty="0" smtClean="0"/>
              <a:t>Improved </a:t>
            </a:r>
            <a:r>
              <a:rPr lang="en-US" dirty="0"/>
              <a:t>information flows can improve the quality of decision making and internal operations. Yet many managers do not fully understand the real impact of information - the cost of a lost opportunity, of a poor product, of a strategic mistake - all risks that can be reduced by using the appropriate information. </a:t>
            </a:r>
            <a:endParaRPr lang="en-US" dirty="0" smtClean="0"/>
          </a:p>
          <a:p>
            <a:pPr algn="just"/>
            <a:r>
              <a:rPr lang="en-US" dirty="0" smtClean="0"/>
              <a:t>Assign </a:t>
            </a:r>
            <a:r>
              <a:rPr lang="en-US" dirty="0"/>
              <a:t>Responsibility for Leading your </a:t>
            </a:r>
            <a:r>
              <a:rPr lang="en-US" dirty="0" err="1"/>
              <a:t>IRM</a:t>
            </a:r>
            <a:r>
              <a:rPr lang="en-US" dirty="0"/>
              <a:t> </a:t>
            </a:r>
            <a:r>
              <a:rPr lang="en-US" dirty="0" smtClean="0"/>
              <a:t>Initiative</a:t>
            </a:r>
          </a:p>
          <a:p>
            <a:pPr lvl="1" algn="just"/>
            <a:r>
              <a:rPr lang="en-US" dirty="0" smtClean="0"/>
              <a:t>Developing </a:t>
            </a:r>
            <a:r>
              <a:rPr lang="en-US" dirty="0"/>
              <a:t>value from information resources is often a responsibility that falls between the cracks of several departments - the user departments in different business units, and corporate planning, MIS units or </a:t>
            </a:r>
            <a:r>
              <a:rPr lang="en-US" dirty="0" smtClean="0"/>
              <a:t>librarians.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Develop Clear Policies on Information </a:t>
            </a:r>
            <a:r>
              <a:rPr lang="en-US" dirty="0" smtClean="0"/>
              <a:t>Resources</a:t>
            </a:r>
          </a:p>
          <a:p>
            <a:pPr lvl="1" algn="just"/>
            <a:r>
              <a:rPr lang="en-US" dirty="0" smtClean="0"/>
              <a:t>Policies </a:t>
            </a:r>
            <a:r>
              <a:rPr lang="en-US" dirty="0"/>
              <a:t>for ascertaining information needs, acquiring and managing information throughout its life cycle. </a:t>
            </a:r>
            <a:endParaRPr lang="en-US" dirty="0" smtClean="0"/>
          </a:p>
          <a:p>
            <a:pPr lvl="1" algn="just"/>
            <a:r>
              <a:rPr lang="en-US" dirty="0" smtClean="0"/>
              <a:t>Pay </a:t>
            </a:r>
            <a:r>
              <a:rPr lang="en-US" dirty="0"/>
              <a:t>particular attention to ownership, information integrity and sharing. </a:t>
            </a:r>
            <a:endParaRPr lang="en-US" dirty="0" smtClean="0"/>
          </a:p>
          <a:p>
            <a:pPr lvl="1" algn="just"/>
            <a:r>
              <a:rPr lang="en-US" dirty="0" smtClean="0"/>
              <a:t>Make </a:t>
            </a:r>
            <a:r>
              <a:rPr lang="en-US" dirty="0"/>
              <a:t>the policies consistent with your </a:t>
            </a:r>
            <a:r>
              <a:rPr lang="en-US" dirty="0" smtClean="0"/>
              <a:t>organizational </a:t>
            </a:r>
            <a:r>
              <a:rPr lang="en-US" dirty="0"/>
              <a:t>culture.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4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770803"/>
            <a:ext cx="8781143" cy="508719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Conduct </a:t>
            </a:r>
            <a:r>
              <a:rPr lang="en-US" dirty="0"/>
              <a:t>an Information Audit (Knowledge </a:t>
            </a:r>
            <a:r>
              <a:rPr lang="en-US" dirty="0" smtClean="0"/>
              <a:t>Inventory)</a:t>
            </a:r>
          </a:p>
          <a:p>
            <a:pPr lvl="1" algn="just"/>
            <a:r>
              <a:rPr lang="en-US" dirty="0" smtClean="0"/>
              <a:t>Identify </a:t>
            </a:r>
            <a:r>
              <a:rPr lang="en-US" dirty="0"/>
              <a:t>current knowledge and information resources (or entities), their users, usage and importance. </a:t>
            </a:r>
            <a:endParaRPr lang="en-US" dirty="0" smtClean="0"/>
          </a:p>
          <a:p>
            <a:pPr lvl="1" algn="just"/>
            <a:r>
              <a:rPr lang="en-US" dirty="0" smtClean="0"/>
              <a:t>Identify </a:t>
            </a:r>
            <a:r>
              <a:rPr lang="en-US" dirty="0"/>
              <a:t>sources, cost and value. </a:t>
            </a:r>
            <a:endParaRPr lang="en-US" dirty="0" smtClean="0"/>
          </a:p>
          <a:p>
            <a:pPr lvl="1" algn="just"/>
            <a:r>
              <a:rPr lang="en-US" dirty="0" smtClean="0"/>
              <a:t>Classify </a:t>
            </a:r>
            <a:r>
              <a:rPr lang="en-US" dirty="0"/>
              <a:t>information and knowledge by its key attributes. </a:t>
            </a:r>
            <a:endParaRPr lang="en-US" dirty="0" smtClean="0"/>
          </a:p>
          <a:p>
            <a:pPr lvl="1" algn="just"/>
            <a:r>
              <a:rPr lang="en-US" dirty="0" smtClean="0"/>
              <a:t>Develop </a:t>
            </a:r>
            <a:r>
              <a:rPr lang="en-US" dirty="0"/>
              <a:t>knowledge maps. As knowledge management gains prominence, this is sometimes called a knowledge inventory "knowing what you know". </a:t>
            </a:r>
          </a:p>
          <a:p>
            <a:pPr algn="just"/>
            <a:r>
              <a:rPr lang="en-US" dirty="0" smtClean="0"/>
              <a:t>Link </a:t>
            </a:r>
            <a:r>
              <a:rPr lang="en-US" dirty="0"/>
              <a:t>to Management </a:t>
            </a:r>
            <a:r>
              <a:rPr lang="en-US" dirty="0" smtClean="0"/>
              <a:t>Processes</a:t>
            </a:r>
          </a:p>
          <a:p>
            <a:pPr lvl="1" algn="just"/>
            <a:r>
              <a:rPr lang="en-US" dirty="0" smtClean="0"/>
              <a:t>Make </a:t>
            </a:r>
            <a:r>
              <a:rPr lang="en-US" dirty="0"/>
              <a:t>sure that key decision and business process are supported with high leverage information. </a:t>
            </a:r>
            <a:endParaRPr lang="en-US" dirty="0" smtClean="0"/>
          </a:p>
          <a:p>
            <a:pPr lvl="1" algn="just"/>
            <a:r>
              <a:rPr lang="en-US" dirty="0" smtClean="0"/>
              <a:t>Assess </a:t>
            </a:r>
            <a:r>
              <a:rPr lang="en-US" dirty="0"/>
              <a:t>each process for its information needs. </a:t>
            </a:r>
            <a:endParaRPr lang="en-US" dirty="0" smtClean="0"/>
          </a:p>
          <a:p>
            <a:pPr algn="just"/>
            <a:r>
              <a:rPr lang="en-US" dirty="0" smtClean="0"/>
              <a:t>Systematic scanning</a:t>
            </a:r>
          </a:p>
          <a:p>
            <a:pPr lvl="1" algn="just"/>
            <a:r>
              <a:rPr lang="en-US" dirty="0" smtClean="0"/>
              <a:t>Systematically </a:t>
            </a:r>
            <a:r>
              <a:rPr lang="en-US" dirty="0"/>
              <a:t>scan your business environment. </a:t>
            </a:r>
            <a:endParaRPr lang="en-US" dirty="0" smtClean="0"/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includes the wider environment - legal and regulatory, political, social, economic and technological - as well as the inner environment of your industry, markets, customers and competitors. </a:t>
            </a:r>
            <a:endParaRPr lang="en-US" dirty="0" smtClean="0"/>
          </a:p>
          <a:p>
            <a:pPr lvl="1" algn="just"/>
            <a:r>
              <a:rPr lang="en-US" dirty="0" smtClean="0"/>
              <a:t>Provide </a:t>
            </a:r>
            <a:r>
              <a:rPr lang="en-US" dirty="0"/>
              <a:t>selective and tailored dissemination of vital signs to key executives. </a:t>
            </a:r>
            <a:endParaRPr lang="en-US" dirty="0" smtClean="0"/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goes beyond the daily abstracting service provided by many suppliers. </a:t>
            </a:r>
          </a:p>
        </p:txBody>
      </p:sp>
    </p:spTree>
    <p:extLst>
      <p:ext uri="{BB962C8B-B14F-4D97-AF65-F5344CB8AC3E}">
        <p14:creationId xmlns:p14="http://schemas.microsoft.com/office/powerpoint/2010/main" val="39664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25601"/>
            <a:ext cx="8548915" cy="5232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Mix hard/soft, </a:t>
            </a:r>
            <a:r>
              <a:rPr lang="en-US" dirty="0" smtClean="0"/>
              <a:t>internal/external</a:t>
            </a:r>
          </a:p>
          <a:p>
            <a:pPr lvl="1" algn="just"/>
            <a:r>
              <a:rPr lang="en-US" dirty="0" smtClean="0"/>
              <a:t>True </a:t>
            </a:r>
            <a:r>
              <a:rPr lang="en-US" dirty="0"/>
              <a:t>patterns and insights emerge when internal and external data is juxtaposed, when hard data is evaluated against qualitative analysis. </a:t>
            </a:r>
            <a:endParaRPr lang="en-US" dirty="0" smtClean="0"/>
          </a:p>
          <a:p>
            <a:pPr algn="just"/>
            <a:r>
              <a:rPr lang="en-US" dirty="0" smtClean="0"/>
              <a:t>Optimize </a:t>
            </a:r>
            <a:r>
              <a:rPr lang="en-US" dirty="0"/>
              <a:t>your information </a:t>
            </a:r>
            <a:r>
              <a:rPr lang="en-US" dirty="0" smtClean="0"/>
              <a:t>purchases</a:t>
            </a:r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don't have to control purchasing, but most </a:t>
            </a:r>
            <a:r>
              <a:rPr lang="en-US" dirty="0" smtClean="0"/>
              <a:t>organizations </a:t>
            </a:r>
            <a:r>
              <a:rPr lang="en-US" dirty="0"/>
              <a:t>do not know how much they are really spending on external information. </a:t>
            </a:r>
            <a:endParaRPr lang="en-US" dirty="0" smtClean="0"/>
          </a:p>
          <a:p>
            <a:pPr lvl="1" algn="just"/>
            <a:r>
              <a:rPr lang="en-US" dirty="0" smtClean="0"/>
              <a:t>By </a:t>
            </a:r>
            <a:r>
              <a:rPr lang="en-US" dirty="0"/>
              <a:t>treating consultancy, market research, library expenses, report and databases as separate categories, many </a:t>
            </a:r>
            <a:r>
              <a:rPr lang="en-US" dirty="0" smtClean="0"/>
              <a:t>organizations </a:t>
            </a:r>
            <a:r>
              <a:rPr lang="en-US" dirty="0"/>
              <a:t>are confusing media with content. </a:t>
            </a:r>
          </a:p>
        </p:txBody>
      </p:sp>
    </p:spTree>
    <p:extLst>
      <p:ext uri="{BB962C8B-B14F-4D97-AF65-F5344CB8AC3E}">
        <p14:creationId xmlns:p14="http://schemas.microsoft.com/office/powerpoint/2010/main" val="39072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1698171"/>
            <a:ext cx="8752114" cy="5232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Introduce </a:t>
            </a:r>
            <a:r>
              <a:rPr lang="en-US" dirty="0"/>
              <a:t>mining and refining </a:t>
            </a:r>
            <a:r>
              <a:rPr lang="en-US" dirty="0" smtClean="0"/>
              <a:t>processes</a:t>
            </a:r>
          </a:p>
          <a:p>
            <a:pPr lvl="1" algn="just"/>
            <a:r>
              <a:rPr lang="en-US" dirty="0" smtClean="0"/>
              <a:t>Good </a:t>
            </a:r>
            <a:r>
              <a:rPr lang="en-US" dirty="0"/>
              <a:t>information management involves 'data mining', 'information refining' and 'knowledge editing'.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can use technology such as intelligent agents, to help, but ultimately subject matter experts are needed to repackage relevant material in a user friendly format. </a:t>
            </a:r>
            <a:endParaRPr lang="en-US" dirty="0" smtClean="0"/>
          </a:p>
          <a:p>
            <a:pPr lvl="1" algn="just"/>
            <a:r>
              <a:rPr lang="en-US" dirty="0" smtClean="0"/>
              <a:t>One </a:t>
            </a:r>
            <a:r>
              <a:rPr lang="en-US" dirty="0"/>
              <a:t>useful technique is content analysis, whose methods have been developed by Trend Monitor International in their Information Refinery, and are used in our analysis services.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classifying, </a:t>
            </a:r>
            <a:r>
              <a:rPr lang="en-US" dirty="0" smtClean="0"/>
              <a:t>synthesizing </a:t>
            </a:r>
            <a:r>
              <a:rPr lang="en-US" dirty="0"/>
              <a:t>and refining of information combines the crafts of the information scientist, librarian, business analyst and market researcher/analyst. </a:t>
            </a:r>
            <a:endParaRPr lang="en-US" dirty="0" smtClean="0"/>
          </a:p>
          <a:p>
            <a:pPr lvl="1" algn="just"/>
            <a:r>
              <a:rPr lang="en-US" dirty="0" smtClean="0"/>
              <a:t>Yet </a:t>
            </a:r>
            <a:r>
              <a:rPr lang="en-US" dirty="0"/>
              <a:t>many </a:t>
            </a:r>
            <a:r>
              <a:rPr lang="en-US" dirty="0" smtClean="0"/>
              <a:t>organizations </a:t>
            </a:r>
            <a:r>
              <a:rPr lang="en-US" dirty="0"/>
              <a:t>do not integrate these </a:t>
            </a:r>
            <a:r>
              <a:rPr lang="en-US" dirty="0" smtClean="0"/>
              <a:t>disciplines</a:t>
            </a:r>
            <a:endParaRPr lang="en-US" dirty="0"/>
          </a:p>
          <a:p>
            <a:pPr algn="just"/>
            <a:r>
              <a:rPr lang="en-US" dirty="0" smtClean="0"/>
              <a:t>Develop </a:t>
            </a:r>
            <a:r>
              <a:rPr lang="en-US" dirty="0"/>
              <a:t>Appropriate Technological </a:t>
            </a:r>
            <a:r>
              <a:rPr lang="en-US" dirty="0" smtClean="0"/>
              <a:t>Systems</a:t>
            </a:r>
          </a:p>
          <a:p>
            <a:pPr lvl="1" algn="just"/>
            <a:r>
              <a:rPr lang="en-US" dirty="0" smtClean="0"/>
              <a:t>Continual </a:t>
            </a:r>
            <a:r>
              <a:rPr lang="en-US" dirty="0"/>
              <a:t>advances in technology increase the opportunities available for competitive advantage through effective information management. </a:t>
            </a:r>
            <a:endParaRPr lang="en-US" dirty="0" smtClean="0"/>
          </a:p>
          <a:p>
            <a:pPr lvl="1" algn="just"/>
            <a:r>
              <a:rPr lang="en-US" dirty="0" smtClean="0"/>
              <a:t>In </a:t>
            </a:r>
            <a:r>
              <a:rPr lang="en-US" dirty="0"/>
              <a:t>particular</a:t>
            </a:r>
            <a:r>
              <a:rPr lang="en-US" dirty="0" smtClean="0"/>
              <a:t>, intranets</a:t>
            </a:r>
            <a:r>
              <a:rPr lang="en-US" dirty="0"/>
              <a:t>, groupware and other collaborative technologies make it possible for more widespread sharing and collaborative use of information. </a:t>
            </a:r>
            <a:endParaRPr lang="en-US" dirty="0" smtClean="0"/>
          </a:p>
          <a:p>
            <a:pPr lvl="1" algn="just"/>
            <a:r>
              <a:rPr lang="en-US" dirty="0" smtClean="0"/>
              <a:t>Advances </a:t>
            </a:r>
            <a:r>
              <a:rPr lang="en-US" dirty="0"/>
              <a:t>in text retrieval, document management and a host of other trends in knowledge management technologies have all created new opportunities for providers and users alike.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881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1625601"/>
            <a:ext cx="8752114" cy="5232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Exploit technology </a:t>
            </a:r>
            <a:r>
              <a:rPr lang="en-US" dirty="0" smtClean="0"/>
              <a:t>convergence</a:t>
            </a:r>
          </a:p>
          <a:p>
            <a:pPr lvl="1" algn="just"/>
            <a:r>
              <a:rPr lang="en-US" dirty="0" smtClean="0"/>
              <a:t>Telecommunications</a:t>
            </a:r>
            <a:r>
              <a:rPr lang="en-US" dirty="0"/>
              <a:t>, office systems, publishing, documentation are converging. </a:t>
            </a:r>
            <a:endParaRPr lang="en-US" dirty="0" smtClean="0"/>
          </a:p>
          <a:p>
            <a:pPr lvl="1" algn="just"/>
            <a:r>
              <a:rPr lang="en-US" dirty="0" smtClean="0"/>
              <a:t>Exploit </a:t>
            </a:r>
            <a:r>
              <a:rPr lang="en-US" dirty="0"/>
              <a:t>this convergence through open networking, using facilities such as the World Wide Web, not just for external information dissemination but for sharing information internally. </a:t>
            </a:r>
          </a:p>
          <a:p>
            <a:pPr algn="just"/>
            <a:r>
              <a:rPr lang="en-US" dirty="0" smtClean="0"/>
              <a:t>Encourage </a:t>
            </a:r>
            <a:r>
              <a:rPr lang="en-US" dirty="0"/>
              <a:t>a Sharing </a:t>
            </a:r>
            <a:r>
              <a:rPr lang="en-US" dirty="0" smtClean="0"/>
              <a:t>Culture </a:t>
            </a:r>
          </a:p>
          <a:p>
            <a:pPr lvl="1" algn="just"/>
            <a:r>
              <a:rPr lang="en-US" dirty="0" smtClean="0"/>
              <a:t>Information </a:t>
            </a:r>
            <a:r>
              <a:rPr lang="en-US" dirty="0"/>
              <a:t>acquires value when turned into intelligence. </a:t>
            </a:r>
            <a:endParaRPr lang="en-US" dirty="0" smtClean="0"/>
          </a:p>
          <a:p>
            <a:pPr lvl="1" algn="just"/>
            <a:r>
              <a:rPr lang="en-US" dirty="0" smtClean="0"/>
              <a:t>Market </a:t>
            </a:r>
            <a:r>
              <a:rPr lang="en-US" dirty="0"/>
              <a:t>Intelligence Systems (</a:t>
            </a:r>
            <a:r>
              <a:rPr lang="en-US" dirty="0" err="1"/>
              <a:t>MkIS</a:t>
            </a:r>
            <a:r>
              <a:rPr lang="en-US" dirty="0"/>
              <a:t>) are human </a:t>
            </a:r>
            <a:r>
              <a:rPr lang="en-US" dirty="0" smtClean="0"/>
              <a:t>expert-centered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Raw </a:t>
            </a:r>
            <a:r>
              <a:rPr lang="en-US" dirty="0"/>
              <a:t>information needs interpretation, discussing and </a:t>
            </a:r>
            <a:r>
              <a:rPr lang="en-US" dirty="0" smtClean="0"/>
              <a:t>analyzing </a:t>
            </a:r>
            <a:r>
              <a:rPr lang="en-US" dirty="0"/>
              <a:t>teams of experts, offering different perspectives. </a:t>
            </a:r>
            <a:endParaRPr lang="en-US" dirty="0" smtClean="0"/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knowhow sharing is a hall-mark of successful </a:t>
            </a:r>
            <a:r>
              <a:rPr lang="en-US" dirty="0" smtClean="0"/>
              <a:t>organizations.</a:t>
            </a:r>
          </a:p>
        </p:txBody>
      </p:sp>
    </p:spTree>
    <p:extLst>
      <p:ext uri="{BB962C8B-B14F-4D97-AF65-F5344CB8AC3E}">
        <p14:creationId xmlns:p14="http://schemas.microsoft.com/office/powerpoint/2010/main" val="317608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 smtClean="0"/>
              <a:t>In </a:t>
            </a:r>
            <a:r>
              <a:rPr lang="en-US" sz="3200" dirty="0"/>
              <a:t>Management, Information is processed data which is the base for development of knowledge, skills and attitude of employers, employees, leaders, experts, stakeholders, competitors, products and services. </a:t>
            </a:r>
            <a:endParaRPr lang="en-US" sz="3200" dirty="0" smtClean="0"/>
          </a:p>
          <a:p>
            <a:pPr algn="just"/>
            <a:r>
              <a:rPr lang="en-US" sz="3200" dirty="0" smtClean="0"/>
              <a:t>It </a:t>
            </a:r>
            <a:r>
              <a:rPr lang="en-US" sz="3200" dirty="0"/>
              <a:t>is the life-line of Management </a:t>
            </a:r>
            <a:r>
              <a:rPr lang="en-US" sz="3200" dirty="0" smtClean="0"/>
              <a:t>Systems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20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Supports Decision Making </a:t>
            </a:r>
            <a:endParaRPr lang="en-US" sz="2800" dirty="0" smtClean="0"/>
          </a:p>
          <a:p>
            <a:r>
              <a:rPr lang="en-US" sz="2800" dirty="0" smtClean="0"/>
              <a:t>Helps </a:t>
            </a:r>
            <a:r>
              <a:rPr lang="en-US" sz="2800" dirty="0"/>
              <a:t>in Planning </a:t>
            </a:r>
          </a:p>
          <a:p>
            <a:r>
              <a:rPr lang="en-US" sz="2800" dirty="0" smtClean="0"/>
              <a:t>Supports </a:t>
            </a:r>
            <a:r>
              <a:rPr lang="en-US" sz="2800" dirty="0"/>
              <a:t>Effective Controlling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4099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434054"/>
          </a:xfrm>
        </p:spPr>
        <p:txBody>
          <a:bodyPr>
            <a:noAutofit/>
          </a:bodyPr>
          <a:lstStyle/>
          <a:p>
            <a:r>
              <a:rPr lang="en-US" sz="2800" dirty="0" smtClean="0"/>
              <a:t>Information is said to be Accurate</a:t>
            </a:r>
          </a:p>
          <a:p>
            <a:pPr lvl="1"/>
            <a:r>
              <a:rPr lang="en-US" sz="2600" dirty="0" smtClean="0"/>
              <a:t>A </a:t>
            </a:r>
            <a:r>
              <a:rPr lang="en-US" sz="2600" dirty="0"/>
              <a:t>ACCURATE </a:t>
            </a:r>
          </a:p>
          <a:p>
            <a:pPr lvl="1"/>
            <a:r>
              <a:rPr lang="en-US" sz="2600" dirty="0" smtClean="0"/>
              <a:t>C </a:t>
            </a:r>
            <a:r>
              <a:rPr lang="en-US" sz="2600" dirty="0"/>
              <a:t>COMPLETE </a:t>
            </a:r>
            <a:endParaRPr lang="en-US" sz="2600" dirty="0" smtClean="0"/>
          </a:p>
          <a:p>
            <a:pPr lvl="1"/>
            <a:r>
              <a:rPr lang="en-US" sz="2600" dirty="0" smtClean="0"/>
              <a:t>C </a:t>
            </a:r>
            <a:r>
              <a:rPr lang="en-US" sz="2600" dirty="0"/>
              <a:t>COST – </a:t>
            </a:r>
            <a:r>
              <a:rPr lang="en-US" sz="2600" dirty="0" smtClean="0"/>
              <a:t>BENEFICIAL</a:t>
            </a:r>
          </a:p>
          <a:p>
            <a:pPr lvl="1"/>
            <a:r>
              <a:rPr lang="en-US" sz="2600" dirty="0" smtClean="0"/>
              <a:t>U </a:t>
            </a:r>
            <a:r>
              <a:rPr lang="en-US" sz="2600" dirty="0"/>
              <a:t>USER – TARGETED </a:t>
            </a:r>
            <a:endParaRPr lang="en-US" sz="2600" dirty="0" smtClean="0"/>
          </a:p>
          <a:p>
            <a:pPr lvl="1"/>
            <a:r>
              <a:rPr lang="en-US" sz="2600" dirty="0" smtClean="0"/>
              <a:t>R RELEVANT</a:t>
            </a:r>
          </a:p>
          <a:p>
            <a:pPr lvl="1"/>
            <a:r>
              <a:rPr lang="en-US" sz="2600" dirty="0" smtClean="0"/>
              <a:t> A </a:t>
            </a:r>
            <a:r>
              <a:rPr lang="en-US" sz="2600" dirty="0"/>
              <a:t>AUTHORITATIVE </a:t>
            </a:r>
            <a:endParaRPr lang="en-US" sz="2600" dirty="0" smtClean="0"/>
          </a:p>
          <a:p>
            <a:pPr lvl="1"/>
            <a:r>
              <a:rPr lang="en-US" sz="2600" dirty="0" smtClean="0"/>
              <a:t>T </a:t>
            </a:r>
            <a:r>
              <a:rPr lang="en-US" sz="2600" dirty="0"/>
              <a:t>TIMELY </a:t>
            </a:r>
            <a:endParaRPr lang="en-US" sz="2600" dirty="0" smtClean="0"/>
          </a:p>
          <a:p>
            <a:pPr lvl="1"/>
            <a:r>
              <a:rPr lang="en-US" sz="2600" dirty="0" smtClean="0"/>
              <a:t>E </a:t>
            </a:r>
            <a:r>
              <a:rPr lang="en-US" sz="2600" dirty="0"/>
              <a:t>EASY TO USE</a:t>
            </a:r>
          </a:p>
        </p:txBody>
      </p:sp>
    </p:spTree>
    <p:extLst>
      <p:ext uri="{BB962C8B-B14F-4D97-AF65-F5344CB8AC3E}">
        <p14:creationId xmlns:p14="http://schemas.microsoft.com/office/powerpoint/2010/main" val="19910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Sources of information are divided into different groups. </a:t>
            </a:r>
            <a:endParaRPr lang="en-US" sz="2400" dirty="0" smtClean="0"/>
          </a:p>
          <a:p>
            <a:pPr algn="just"/>
            <a:r>
              <a:rPr lang="en-US" sz="2400" dirty="0" smtClean="0"/>
              <a:t>Primary</a:t>
            </a:r>
            <a:r>
              <a:rPr lang="en-US" sz="2400" dirty="0"/>
              <a:t>, Secondary and Tertiary </a:t>
            </a:r>
          </a:p>
          <a:p>
            <a:pPr lvl="1" algn="just"/>
            <a:r>
              <a:rPr lang="en-US" sz="2200" dirty="0" smtClean="0"/>
              <a:t>Primary</a:t>
            </a:r>
            <a:r>
              <a:rPr lang="en-US" sz="2200" dirty="0"/>
              <a:t>: original </a:t>
            </a:r>
            <a:r>
              <a:rPr lang="en-US" sz="2200" dirty="0" smtClean="0"/>
              <a:t>sources, includes </a:t>
            </a:r>
            <a:r>
              <a:rPr lang="en-US" sz="2200" dirty="0"/>
              <a:t>books, documents, results of scientific experiments, etc.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Secondary</a:t>
            </a:r>
            <a:r>
              <a:rPr lang="en-US" sz="2200" dirty="0"/>
              <a:t>: derived </a:t>
            </a:r>
            <a:r>
              <a:rPr lang="en-US" sz="2200" dirty="0" smtClean="0"/>
              <a:t>sources, including </a:t>
            </a:r>
            <a:r>
              <a:rPr lang="en-US" sz="2200" dirty="0"/>
              <a:t>textbooks, analysis of scientific experiments, etc.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Tertiary</a:t>
            </a:r>
            <a:r>
              <a:rPr lang="en-US" sz="2200" dirty="0"/>
              <a:t>: </a:t>
            </a:r>
            <a:r>
              <a:rPr lang="en-US" sz="2200" dirty="0" smtClean="0"/>
              <a:t>contains </a:t>
            </a:r>
            <a:r>
              <a:rPr lang="en-US" sz="2200" dirty="0"/>
              <a:t>summaries of both primary and secondary sources. </a:t>
            </a:r>
            <a:r>
              <a:rPr lang="en-US" sz="2200" dirty="0" smtClean="0"/>
              <a:t>Includes </a:t>
            </a:r>
            <a:r>
              <a:rPr lang="en-US" sz="2200" dirty="0"/>
              <a:t>encyclopedias, </a:t>
            </a:r>
            <a:r>
              <a:rPr lang="en-US" sz="2200" dirty="0" smtClean="0"/>
              <a:t>etc.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749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434054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Documented and Non-Documented </a:t>
            </a:r>
            <a:endParaRPr lang="en-US" sz="2400" dirty="0" smtClean="0"/>
          </a:p>
          <a:p>
            <a:pPr lvl="1" algn="just"/>
            <a:r>
              <a:rPr lang="en-US" sz="2200" dirty="0" smtClean="0"/>
              <a:t>Documented</a:t>
            </a:r>
            <a:r>
              <a:rPr lang="en-US" sz="2200" dirty="0"/>
              <a:t>: generally published or recorded documents of </a:t>
            </a:r>
            <a:r>
              <a:rPr lang="en-US" sz="2200" dirty="0" smtClean="0"/>
              <a:t>knowledge.</a:t>
            </a:r>
          </a:p>
          <a:p>
            <a:pPr lvl="1" algn="just"/>
            <a:r>
              <a:rPr lang="en-US" sz="2200" dirty="0" smtClean="0"/>
              <a:t>Non-Documental</a:t>
            </a:r>
            <a:r>
              <a:rPr lang="en-US" sz="2200" dirty="0"/>
              <a:t>: non-recorded information. Easy to handle, provides information </a:t>
            </a:r>
            <a:r>
              <a:rPr lang="en-US" sz="2200" dirty="0" smtClean="0"/>
              <a:t>instantly. </a:t>
            </a:r>
            <a:endParaRPr lang="en-US" sz="2200" dirty="0"/>
          </a:p>
          <a:p>
            <a:pPr algn="just"/>
            <a:r>
              <a:rPr lang="en-US" sz="2400" dirty="0" smtClean="0"/>
              <a:t>Internal </a:t>
            </a:r>
            <a:r>
              <a:rPr lang="en-US" sz="2400" dirty="0"/>
              <a:t>and External </a:t>
            </a:r>
            <a:endParaRPr lang="en-US" sz="2400" dirty="0" smtClean="0"/>
          </a:p>
          <a:p>
            <a:pPr lvl="1" algn="just"/>
            <a:r>
              <a:rPr lang="en-US" sz="2200" dirty="0" smtClean="0"/>
              <a:t>Internal</a:t>
            </a:r>
            <a:r>
              <a:rPr lang="en-US" sz="2200" dirty="0"/>
              <a:t>: present inside the organization, for example, annual reports, directories, etc.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External</a:t>
            </a:r>
            <a:r>
              <a:rPr lang="en-US" sz="2200" dirty="0"/>
              <a:t>: needed to be gathered from outside. Might have to be purchased. Example, surveys, magazines, libraries, </a:t>
            </a:r>
            <a:r>
              <a:rPr lang="en-US" sz="2200" dirty="0" smtClean="0"/>
              <a:t>etc.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945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288911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Resources are considered as assets of an organization.</a:t>
            </a:r>
          </a:p>
          <a:p>
            <a:pPr algn="just"/>
            <a:r>
              <a:rPr lang="en-US" sz="2400" dirty="0" smtClean="0"/>
              <a:t>These are the re-usable </a:t>
            </a:r>
            <a:r>
              <a:rPr lang="en-US" sz="2400" dirty="0"/>
              <a:t>source of </a:t>
            </a:r>
            <a:r>
              <a:rPr lang="en-US" sz="2400" dirty="0" smtClean="0"/>
              <a:t>supply.</a:t>
            </a:r>
          </a:p>
          <a:p>
            <a:pPr algn="just"/>
            <a:r>
              <a:rPr lang="en-US" sz="2400" dirty="0" smtClean="0"/>
              <a:t>Resources </a:t>
            </a:r>
            <a:r>
              <a:rPr lang="en-US" sz="2400" dirty="0"/>
              <a:t>have three main characteristics: </a:t>
            </a:r>
            <a:endParaRPr lang="en-US" sz="2400" dirty="0" smtClean="0"/>
          </a:p>
          <a:p>
            <a:pPr lvl="1" algn="just"/>
            <a:r>
              <a:rPr lang="en-US" sz="2200" dirty="0" smtClean="0"/>
              <a:t> </a:t>
            </a:r>
            <a:r>
              <a:rPr lang="en-US" sz="2200" dirty="0"/>
              <a:t>Utility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 </a:t>
            </a:r>
            <a:r>
              <a:rPr lang="en-US" sz="2200" dirty="0"/>
              <a:t>Limited availability </a:t>
            </a:r>
            <a:endParaRPr lang="en-US" sz="2200" dirty="0" smtClean="0"/>
          </a:p>
          <a:p>
            <a:pPr lvl="1" algn="just"/>
            <a:r>
              <a:rPr lang="en-US" sz="2200" dirty="0" smtClean="0"/>
              <a:t> </a:t>
            </a:r>
            <a:r>
              <a:rPr lang="en-US" sz="2200" dirty="0"/>
              <a:t>Potential for </a:t>
            </a:r>
            <a:r>
              <a:rPr lang="en-US" sz="2200" dirty="0" smtClean="0"/>
              <a:t>reduction </a:t>
            </a:r>
            <a:r>
              <a:rPr lang="en-US" sz="2200" dirty="0"/>
              <a:t>or consumption</a:t>
            </a:r>
          </a:p>
        </p:txBody>
      </p:sp>
    </p:spTree>
    <p:extLst>
      <p:ext uri="{BB962C8B-B14F-4D97-AF65-F5344CB8AC3E}">
        <p14:creationId xmlns:p14="http://schemas.microsoft.com/office/powerpoint/2010/main" val="7780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It </a:t>
            </a:r>
            <a:r>
              <a:rPr lang="en-US" sz="2400" dirty="0"/>
              <a:t>is the efficient and effective development of an organizational </a:t>
            </a:r>
            <a:r>
              <a:rPr lang="en-US" sz="2400" dirty="0" smtClean="0"/>
              <a:t>resources </a:t>
            </a:r>
            <a:r>
              <a:rPr lang="en-US" sz="2400" dirty="0"/>
              <a:t>whenever needed. </a:t>
            </a:r>
            <a:endParaRPr lang="en-US" sz="2400" dirty="0" smtClean="0"/>
          </a:p>
          <a:p>
            <a:pPr algn="just"/>
            <a:r>
              <a:rPr lang="en-US" sz="2400" dirty="0" smtClean="0"/>
              <a:t>A </a:t>
            </a:r>
            <a:r>
              <a:rPr lang="en-US" sz="2400" dirty="0"/>
              <a:t>technique called Resource Leveling is used to manage resources. </a:t>
            </a:r>
            <a:endParaRPr lang="en-US" sz="2400" dirty="0" smtClean="0"/>
          </a:p>
          <a:p>
            <a:pPr algn="just"/>
            <a:r>
              <a:rPr lang="en-US" sz="2400" dirty="0" smtClean="0"/>
              <a:t>It </a:t>
            </a:r>
            <a:r>
              <a:rPr lang="en-US" sz="2400" dirty="0"/>
              <a:t>aims at smoothing stock of resources in hand, reducing both excess inventories and shortages and achieve 100% utilization. </a:t>
            </a:r>
          </a:p>
        </p:txBody>
      </p:sp>
    </p:spTree>
    <p:extLst>
      <p:ext uri="{BB962C8B-B14F-4D97-AF65-F5344CB8AC3E}">
        <p14:creationId xmlns:p14="http://schemas.microsoft.com/office/powerpoint/2010/main" val="20622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 management (</a:t>
            </a:r>
            <a:r>
              <a:rPr lang="en-US" dirty="0" err="1" smtClean="0"/>
              <a:t>IRM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IRM</a:t>
            </a:r>
            <a:r>
              <a:rPr lang="en-US" sz="2400" dirty="0" smtClean="0"/>
              <a:t> Refers </a:t>
            </a:r>
            <a:r>
              <a:rPr lang="en-US" sz="2400" dirty="0"/>
              <a:t>to </a:t>
            </a:r>
            <a:r>
              <a:rPr lang="en-US" sz="2400" dirty="0" smtClean="0"/>
              <a:t>the management </a:t>
            </a:r>
            <a:r>
              <a:rPr lang="en-US" sz="2400" dirty="0"/>
              <a:t>of information as a </a:t>
            </a:r>
            <a:r>
              <a:rPr lang="en-US" sz="2400" dirty="0" smtClean="0"/>
              <a:t>resource, just like financial</a:t>
            </a:r>
            <a:r>
              <a:rPr lang="en-US" sz="2400" dirty="0"/>
              <a:t>, physical, human and natural. </a:t>
            </a:r>
            <a:endParaRPr lang="en-US" sz="2400" dirty="0" smtClean="0"/>
          </a:p>
          <a:p>
            <a:pPr algn="just"/>
            <a:r>
              <a:rPr lang="en-US" sz="2400" dirty="0" smtClean="0"/>
              <a:t>It </a:t>
            </a:r>
            <a:r>
              <a:rPr lang="en-US" sz="2400" dirty="0"/>
              <a:t>addresses the efficient handling of information resources (raw data) and the resulting information assets (knowledge). </a:t>
            </a:r>
            <a:endParaRPr lang="en-US" sz="2400" dirty="0" smtClean="0"/>
          </a:p>
          <a:p>
            <a:pPr algn="just"/>
            <a:r>
              <a:rPr lang="en-US" sz="2400" dirty="0" smtClean="0"/>
              <a:t>Information </a:t>
            </a:r>
            <a:r>
              <a:rPr lang="en-US" sz="2400" dirty="0"/>
              <a:t>Resource Management means the planning, budgeting, organizing, directing, training, promoting, controlling, and management activities associated with the burden, collection, creation, use, and dissemination of information by agencies or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17191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8622</TotalTime>
  <Words>1416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Gill Sans MT</vt:lpstr>
      <vt:lpstr>Wingdings 2</vt:lpstr>
      <vt:lpstr>Dividend</vt:lpstr>
      <vt:lpstr>INFORMATION RESOURCE MANAGEMENT</vt:lpstr>
      <vt:lpstr>Summary of information</vt:lpstr>
      <vt:lpstr>Importance of information</vt:lpstr>
      <vt:lpstr>Information characteristics</vt:lpstr>
      <vt:lpstr>Information sources</vt:lpstr>
      <vt:lpstr>Information sources</vt:lpstr>
      <vt:lpstr>resources</vt:lpstr>
      <vt:lpstr>Resource management</vt:lpstr>
      <vt:lpstr>Information resource management (IRM)</vt:lpstr>
      <vt:lpstr>Need of irm</vt:lpstr>
      <vt:lpstr>Irm implementation</vt:lpstr>
      <vt:lpstr>Irm implementation </vt:lpstr>
      <vt:lpstr>Irm implementation </vt:lpstr>
      <vt:lpstr>BARRIERS for IRM</vt:lpstr>
      <vt:lpstr>Implementing irm</vt:lpstr>
      <vt:lpstr>Implementing irm</vt:lpstr>
      <vt:lpstr>Implementing irm</vt:lpstr>
      <vt:lpstr>Implementing irm</vt:lpstr>
      <vt:lpstr>Implementing irm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RESOURCE MANAGEMENT</dc:title>
  <dc:creator>Komal Junaid</dc:creator>
  <cp:lastModifiedBy>Komal Junaid</cp:lastModifiedBy>
  <cp:revision>13</cp:revision>
  <dcterms:created xsi:type="dcterms:W3CDTF">2019-11-06T06:35:48Z</dcterms:created>
  <dcterms:modified xsi:type="dcterms:W3CDTF">2019-11-12T06:18:22Z</dcterms:modified>
</cp:coreProperties>
</file>